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192000" cy="71993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788" autoAdjust="0"/>
  </p:normalViewPr>
  <p:slideViewPr>
    <p:cSldViewPr snapToGrid="0" showGuides="1">
      <p:cViewPr>
        <p:scale>
          <a:sx n="96" d="100"/>
          <a:sy n="96" d="100"/>
        </p:scale>
        <p:origin x="-702" y="-1686"/>
      </p:cViewPr>
      <p:guideLst>
        <p:guide orient="horz" pos="22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A3B80-C60C-41AA-AD57-F6AF553D49F3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F86615B3-80A6-4E5E-923C-441AB4EF794F}">
      <dgm:prSet phldrT="[テキスト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1" lang="ja-JP" altLang="en-US" sz="2000" b="1" dirty="0">
              <a:solidFill>
                <a:schemeClr val="accent4"/>
              </a:solidFill>
            </a:rPr>
            <a:t>広報</a:t>
          </a:r>
          <a:endParaRPr kumimoji="1" lang="en-US" altLang="ja-JP" sz="2000" b="1" dirty="0">
            <a:solidFill>
              <a:schemeClr val="accent4"/>
            </a:solidFill>
          </a:endParaRPr>
        </a:p>
      </dgm:t>
    </dgm:pt>
    <dgm:pt modelId="{601B1466-172A-4C85-9A70-5E0FE44EAC25}" type="parTrans" cxnId="{4CBE54C4-1C47-4FD2-8BCB-17AE99050E12}">
      <dgm:prSet/>
      <dgm:spPr/>
      <dgm:t>
        <a:bodyPr/>
        <a:lstStyle/>
        <a:p>
          <a:endParaRPr kumimoji="1" lang="ja-JP" altLang="en-US"/>
        </a:p>
      </dgm:t>
    </dgm:pt>
    <dgm:pt modelId="{78588A82-D5F8-4554-90A1-28E8FA85A0AF}" type="sibTrans" cxnId="{4CBE54C4-1C47-4FD2-8BCB-17AE99050E12}">
      <dgm:prSet/>
      <dgm:spPr/>
      <dgm:t>
        <a:bodyPr/>
        <a:lstStyle/>
        <a:p>
          <a:endParaRPr kumimoji="1" lang="ja-JP" altLang="en-US"/>
        </a:p>
      </dgm:t>
    </dgm:pt>
    <dgm:pt modelId="{5258801E-EB7D-4233-B446-85E0855BCBD1}">
      <dgm:prSet phldrT="[テキスト]" custT="1"/>
      <dgm:spPr/>
      <dgm:t>
        <a:bodyPr/>
        <a:lstStyle/>
        <a:p>
          <a:r>
            <a:rPr kumimoji="1" lang="ja-JP" altLang="en-US" sz="2000" b="1" dirty="0">
              <a:solidFill>
                <a:srgbClr val="00B050"/>
              </a:solidFill>
            </a:rPr>
            <a:t>派遣調整と実施</a:t>
          </a:r>
        </a:p>
      </dgm:t>
    </dgm:pt>
    <dgm:pt modelId="{D0488AC2-95F8-43F2-9D3B-A3DB3A124DCE}" type="parTrans" cxnId="{8A373FDB-8772-4DF6-88EC-6D688771A238}">
      <dgm:prSet/>
      <dgm:spPr/>
      <dgm:t>
        <a:bodyPr/>
        <a:lstStyle/>
        <a:p>
          <a:endParaRPr kumimoji="1" lang="ja-JP" altLang="en-US"/>
        </a:p>
      </dgm:t>
    </dgm:pt>
    <dgm:pt modelId="{E88785FB-56AF-4BFA-A88D-381E0DBFBE8F}" type="sibTrans" cxnId="{8A373FDB-8772-4DF6-88EC-6D688771A238}">
      <dgm:prSet/>
      <dgm:spPr/>
      <dgm:t>
        <a:bodyPr/>
        <a:lstStyle/>
        <a:p>
          <a:endParaRPr kumimoji="1" lang="ja-JP" altLang="en-US"/>
        </a:p>
      </dgm:t>
    </dgm:pt>
    <dgm:pt modelId="{6E75683E-87A3-484C-BCE7-931734DC601F}">
      <dgm:prSet phldrT="[テキスト]" custT="1"/>
      <dgm:spPr/>
      <dgm:t>
        <a:bodyPr/>
        <a:lstStyle/>
        <a:p>
          <a:r>
            <a:rPr kumimoji="1" lang="ja-JP" altLang="en-US" sz="2000" b="1" dirty="0">
              <a:solidFill>
                <a:schemeClr val="accent6"/>
              </a:solidFill>
            </a:rPr>
            <a:t>申込</a:t>
          </a:r>
        </a:p>
      </dgm:t>
    </dgm:pt>
    <dgm:pt modelId="{DA83B198-6458-43F1-8EE6-1844596E60A3}" type="parTrans" cxnId="{96B88B67-FA03-487B-A235-1EF9E7C42805}">
      <dgm:prSet/>
      <dgm:spPr/>
      <dgm:t>
        <a:bodyPr/>
        <a:lstStyle/>
        <a:p>
          <a:endParaRPr kumimoji="1" lang="ja-JP" altLang="en-US"/>
        </a:p>
      </dgm:t>
    </dgm:pt>
    <dgm:pt modelId="{9DE697B2-D4BE-467E-BD00-7B1C198B5976}" type="sibTrans" cxnId="{96B88B67-FA03-487B-A235-1EF9E7C42805}">
      <dgm:prSet/>
      <dgm:spPr/>
      <dgm:t>
        <a:bodyPr/>
        <a:lstStyle/>
        <a:p>
          <a:endParaRPr kumimoji="1" lang="ja-JP" altLang="en-US"/>
        </a:p>
      </dgm:t>
    </dgm:pt>
    <dgm:pt modelId="{42BC6B27-D06D-45E1-A00D-156CE9DCA677}">
      <dgm:prSet phldrT="[テキスト]" custT="1"/>
      <dgm:spPr/>
      <dgm:t>
        <a:bodyPr/>
        <a:lstStyle/>
        <a:p>
          <a:pPr>
            <a:lnSpc>
              <a:spcPct val="90000"/>
            </a:lnSpc>
            <a:spcAft>
              <a:spcPts val="42"/>
            </a:spcAft>
          </a:pPr>
          <a:r>
            <a:rPr kumimoji="1" lang="ja-JP" altLang="en-US" sz="2000" b="1" dirty="0">
              <a:solidFill>
                <a:srgbClr val="002060"/>
              </a:solidFill>
            </a:rPr>
            <a:t>派遣</a:t>
          </a:r>
          <a:endParaRPr kumimoji="1" lang="en-US" altLang="ja-JP" sz="2000" b="1" dirty="0">
            <a:solidFill>
              <a:srgbClr val="002060"/>
            </a:solidFill>
          </a:endParaRPr>
        </a:p>
        <a:p>
          <a:pPr>
            <a:lnSpc>
              <a:spcPct val="90000"/>
            </a:lnSpc>
            <a:spcAft>
              <a:spcPts val="42"/>
            </a:spcAft>
          </a:pPr>
          <a:r>
            <a:rPr kumimoji="1" lang="ja-JP" altLang="en-US" sz="2000" b="1" dirty="0">
              <a:solidFill>
                <a:srgbClr val="002060"/>
              </a:solidFill>
            </a:rPr>
            <a:t>実施後</a:t>
          </a:r>
          <a:endParaRPr kumimoji="1" lang="en-US" altLang="ja-JP" sz="2000" b="1" dirty="0">
            <a:solidFill>
              <a:srgbClr val="002060"/>
            </a:solidFill>
          </a:endParaRPr>
        </a:p>
      </dgm:t>
    </dgm:pt>
    <dgm:pt modelId="{7F9E1526-C60E-47E3-8E62-F398CEA1B841}" type="parTrans" cxnId="{C4BA39F8-A961-4251-BCFD-1FD3D191CF80}">
      <dgm:prSet/>
      <dgm:spPr/>
      <dgm:t>
        <a:bodyPr/>
        <a:lstStyle/>
        <a:p>
          <a:endParaRPr kumimoji="1" lang="ja-JP" altLang="en-US"/>
        </a:p>
      </dgm:t>
    </dgm:pt>
    <dgm:pt modelId="{9BAF5467-0FDC-430F-AB81-06C78AB749F3}" type="sibTrans" cxnId="{C4BA39F8-A961-4251-BCFD-1FD3D191CF80}">
      <dgm:prSet/>
      <dgm:spPr/>
      <dgm:t>
        <a:bodyPr/>
        <a:lstStyle/>
        <a:p>
          <a:endParaRPr kumimoji="1" lang="ja-JP" altLang="en-US"/>
        </a:p>
      </dgm:t>
    </dgm:pt>
    <dgm:pt modelId="{7DD8A116-2D54-43A7-8FBB-8AF2DC8BF125}">
      <dgm:prSet/>
      <dgm:spPr/>
      <dgm:t>
        <a:bodyPr/>
        <a:lstStyle/>
        <a:p>
          <a:endParaRPr lang="ja-JP" altLang="en-US"/>
        </a:p>
      </dgm:t>
    </dgm:pt>
    <dgm:pt modelId="{98494409-7A92-4FF4-A3F4-83C20E271AB3}" type="parTrans" cxnId="{0C47F0C6-7BFF-4D1F-B6D4-CB12E70259B0}">
      <dgm:prSet/>
      <dgm:spPr/>
      <dgm:t>
        <a:bodyPr/>
        <a:lstStyle/>
        <a:p>
          <a:endParaRPr kumimoji="1" lang="ja-JP" altLang="en-US"/>
        </a:p>
      </dgm:t>
    </dgm:pt>
    <dgm:pt modelId="{E283844B-5D86-40C6-96DC-CB2FC685AC4C}" type="sibTrans" cxnId="{0C47F0C6-7BFF-4D1F-B6D4-CB12E70259B0}">
      <dgm:prSet/>
      <dgm:spPr/>
      <dgm:t>
        <a:bodyPr/>
        <a:lstStyle/>
        <a:p>
          <a:endParaRPr kumimoji="1" lang="ja-JP" altLang="en-US"/>
        </a:p>
      </dgm:t>
    </dgm:pt>
    <dgm:pt modelId="{4FC7B2CD-0D8A-41D9-AEA0-70C3CA6ECB56}" type="pres">
      <dgm:prSet presAssocID="{4DDA3B80-C60C-41AA-AD57-F6AF553D49F3}" presName="arrowDiagram" presStyleCnt="0">
        <dgm:presLayoutVars>
          <dgm:chMax val="5"/>
          <dgm:dir/>
          <dgm:resizeHandles val="exact"/>
        </dgm:presLayoutVars>
      </dgm:prSet>
      <dgm:spPr/>
    </dgm:pt>
    <dgm:pt modelId="{7D421362-9A9B-430C-B099-F53D730130CB}" type="pres">
      <dgm:prSet presAssocID="{4DDA3B80-C60C-41AA-AD57-F6AF553D49F3}" presName="arrow" presStyleLbl="bgShp" presStyleIdx="0" presStyleCnt="1" custScaleX="106803" custLinFactNeighborX="-5429" custLinFactNeighborY="-5602"/>
      <dgm:spPr/>
    </dgm:pt>
    <dgm:pt modelId="{C6261A6C-2F03-4588-ADBF-F20C7CB12799}" type="pres">
      <dgm:prSet presAssocID="{4DDA3B80-C60C-41AA-AD57-F6AF553D49F3}" presName="arrowDiagram5" presStyleCnt="0"/>
      <dgm:spPr/>
    </dgm:pt>
    <dgm:pt modelId="{28D07204-34CD-403A-BCE5-9F74D045D6C1}" type="pres">
      <dgm:prSet presAssocID="{F86615B3-80A6-4E5E-923C-441AB4EF794F}" presName="bullet5a" presStyleLbl="node1" presStyleIdx="0" presStyleCnt="5" custLinFactY="-100000" custLinFactNeighborX="-60390" custLinFactNeighborY="-151621"/>
      <dgm:spPr/>
    </dgm:pt>
    <dgm:pt modelId="{901707DE-3315-4C2A-82EF-BBCEF013087B}" type="pres">
      <dgm:prSet presAssocID="{F86615B3-80A6-4E5E-923C-441AB4EF794F}" presName="textBox5a" presStyleLbl="revTx" presStyleIdx="0" presStyleCnt="5" custLinFactNeighborX="-1568" custLinFactNeighborY="-42793">
        <dgm:presLayoutVars>
          <dgm:bulletEnabled val="1"/>
        </dgm:presLayoutVars>
      </dgm:prSet>
      <dgm:spPr/>
    </dgm:pt>
    <dgm:pt modelId="{A261A5ED-3E09-4A75-B2AA-BF749AC82C53}" type="pres">
      <dgm:prSet presAssocID="{6E75683E-87A3-484C-BCE7-931734DC601F}" presName="bullet5b" presStyleLbl="node1" presStyleIdx="1" presStyleCnt="5" custLinFactY="-2105" custLinFactNeighborX="-20274" custLinFactNeighborY="-100000"/>
      <dgm:spPr/>
    </dgm:pt>
    <dgm:pt modelId="{7952406C-A71F-4EF9-8759-C94E1D07843C}" type="pres">
      <dgm:prSet presAssocID="{6E75683E-87A3-484C-BCE7-931734DC601F}" presName="textBox5b" presStyleLbl="revTx" presStyleIdx="1" presStyleCnt="5" custLinFactNeighborX="-256" custLinFactNeighborY="-19312">
        <dgm:presLayoutVars>
          <dgm:bulletEnabled val="1"/>
        </dgm:presLayoutVars>
      </dgm:prSet>
      <dgm:spPr/>
    </dgm:pt>
    <dgm:pt modelId="{BE780D4A-57B4-41AA-854F-A4772CBE7791}" type="pres">
      <dgm:prSet presAssocID="{5258801E-EB7D-4233-B446-85E0855BCBD1}" presName="bullet5c" presStyleLbl="node1" presStyleIdx="2" presStyleCnt="5" custLinFactNeighborX="-4823" custLinFactNeighborY="-43407"/>
      <dgm:spPr/>
    </dgm:pt>
    <dgm:pt modelId="{BCA582AD-6203-46F5-BA46-3416F2D90F45}" type="pres">
      <dgm:prSet presAssocID="{5258801E-EB7D-4233-B446-85E0855BCBD1}" presName="textBox5c" presStyleLbl="revTx" presStyleIdx="2" presStyleCnt="5" custLinFactNeighborX="1199" custLinFactNeighborY="-5272">
        <dgm:presLayoutVars>
          <dgm:bulletEnabled val="1"/>
        </dgm:presLayoutVars>
      </dgm:prSet>
      <dgm:spPr/>
    </dgm:pt>
    <dgm:pt modelId="{5F424E7B-C224-4FE2-880E-CC066C410A43}" type="pres">
      <dgm:prSet presAssocID="{42BC6B27-D06D-45E1-A00D-156CE9DCA677}" presName="bullet5d" presStyleLbl="node1" presStyleIdx="3" presStyleCnt="5" custLinFactNeighborX="-3734" custLinFactNeighborY="-7468"/>
      <dgm:spPr/>
    </dgm:pt>
    <dgm:pt modelId="{FACD7771-DB3C-48C7-AB50-AF6688D0E13F}" type="pres">
      <dgm:prSet presAssocID="{42BC6B27-D06D-45E1-A00D-156CE9DCA677}" presName="textBox5d" presStyleLbl="revTx" presStyleIdx="3" presStyleCnt="5" custLinFactNeighborX="2633" custLinFactNeighborY="-28738">
        <dgm:presLayoutVars>
          <dgm:bulletEnabled val="1"/>
        </dgm:presLayoutVars>
      </dgm:prSet>
      <dgm:spPr/>
    </dgm:pt>
    <dgm:pt modelId="{119927CB-AA3B-4B3D-87B8-95BEC715A589}" type="pres">
      <dgm:prSet presAssocID="{7DD8A116-2D54-43A7-8FBB-8AF2DC8BF125}" presName="bullet5e" presStyleLbl="node1" presStyleIdx="4" presStyleCnt="5"/>
      <dgm:spPr/>
    </dgm:pt>
    <dgm:pt modelId="{A5CA17BE-C679-492C-A85B-8F69F0004572}" type="pres">
      <dgm:prSet presAssocID="{7DD8A116-2D54-43A7-8FBB-8AF2DC8BF125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94E7EF5D-CFD1-43BE-AF3E-900D0C634CA6}" type="presOf" srcId="{7DD8A116-2D54-43A7-8FBB-8AF2DC8BF125}" destId="{A5CA17BE-C679-492C-A85B-8F69F0004572}" srcOrd="0" destOrd="0" presId="urn:microsoft.com/office/officeart/2005/8/layout/arrow2"/>
    <dgm:cxn modelId="{96B88B67-FA03-487B-A235-1EF9E7C42805}" srcId="{4DDA3B80-C60C-41AA-AD57-F6AF553D49F3}" destId="{6E75683E-87A3-484C-BCE7-931734DC601F}" srcOrd="1" destOrd="0" parTransId="{DA83B198-6458-43F1-8EE6-1844596E60A3}" sibTransId="{9DE697B2-D4BE-467E-BD00-7B1C198B5976}"/>
    <dgm:cxn modelId="{A0FA3E4F-4572-44ED-A7DA-7FF08C95CFF4}" type="presOf" srcId="{4DDA3B80-C60C-41AA-AD57-F6AF553D49F3}" destId="{4FC7B2CD-0D8A-41D9-AEA0-70C3CA6ECB56}" srcOrd="0" destOrd="0" presId="urn:microsoft.com/office/officeart/2005/8/layout/arrow2"/>
    <dgm:cxn modelId="{47BCE450-6E5F-446B-B7C4-916CC49629A1}" type="presOf" srcId="{6E75683E-87A3-484C-BCE7-931734DC601F}" destId="{7952406C-A71F-4EF9-8759-C94E1D07843C}" srcOrd="0" destOrd="0" presId="urn:microsoft.com/office/officeart/2005/8/layout/arrow2"/>
    <dgm:cxn modelId="{2566A38B-DCE4-4ACE-94DD-F46F667B00EF}" type="presOf" srcId="{42BC6B27-D06D-45E1-A00D-156CE9DCA677}" destId="{FACD7771-DB3C-48C7-AB50-AF6688D0E13F}" srcOrd="0" destOrd="0" presId="urn:microsoft.com/office/officeart/2005/8/layout/arrow2"/>
    <dgm:cxn modelId="{4CBE54C4-1C47-4FD2-8BCB-17AE99050E12}" srcId="{4DDA3B80-C60C-41AA-AD57-F6AF553D49F3}" destId="{F86615B3-80A6-4E5E-923C-441AB4EF794F}" srcOrd="0" destOrd="0" parTransId="{601B1466-172A-4C85-9A70-5E0FE44EAC25}" sibTransId="{78588A82-D5F8-4554-90A1-28E8FA85A0AF}"/>
    <dgm:cxn modelId="{0C47F0C6-7BFF-4D1F-B6D4-CB12E70259B0}" srcId="{4DDA3B80-C60C-41AA-AD57-F6AF553D49F3}" destId="{7DD8A116-2D54-43A7-8FBB-8AF2DC8BF125}" srcOrd="4" destOrd="0" parTransId="{98494409-7A92-4FF4-A3F4-83C20E271AB3}" sibTransId="{E283844B-5D86-40C6-96DC-CB2FC685AC4C}"/>
    <dgm:cxn modelId="{8A373FDB-8772-4DF6-88EC-6D688771A238}" srcId="{4DDA3B80-C60C-41AA-AD57-F6AF553D49F3}" destId="{5258801E-EB7D-4233-B446-85E0855BCBD1}" srcOrd="2" destOrd="0" parTransId="{D0488AC2-95F8-43F2-9D3B-A3DB3A124DCE}" sibTransId="{E88785FB-56AF-4BFA-A88D-381E0DBFBE8F}"/>
    <dgm:cxn modelId="{98DC33EC-5CF5-4162-AA0A-97EAB2DEC1CA}" type="presOf" srcId="{5258801E-EB7D-4233-B446-85E0855BCBD1}" destId="{BCA582AD-6203-46F5-BA46-3416F2D90F45}" srcOrd="0" destOrd="0" presId="urn:microsoft.com/office/officeart/2005/8/layout/arrow2"/>
    <dgm:cxn modelId="{88E0D5F7-5667-4F67-9132-052142C7FE0C}" type="presOf" srcId="{F86615B3-80A6-4E5E-923C-441AB4EF794F}" destId="{901707DE-3315-4C2A-82EF-BBCEF013087B}" srcOrd="0" destOrd="0" presId="urn:microsoft.com/office/officeart/2005/8/layout/arrow2"/>
    <dgm:cxn modelId="{C4BA39F8-A961-4251-BCFD-1FD3D191CF80}" srcId="{4DDA3B80-C60C-41AA-AD57-F6AF553D49F3}" destId="{42BC6B27-D06D-45E1-A00D-156CE9DCA677}" srcOrd="3" destOrd="0" parTransId="{7F9E1526-C60E-47E3-8E62-F398CEA1B841}" sibTransId="{9BAF5467-0FDC-430F-AB81-06C78AB749F3}"/>
    <dgm:cxn modelId="{67BA1843-7E3C-4945-AC99-1624D9FCA998}" type="presParOf" srcId="{4FC7B2CD-0D8A-41D9-AEA0-70C3CA6ECB56}" destId="{7D421362-9A9B-430C-B099-F53D730130CB}" srcOrd="0" destOrd="0" presId="urn:microsoft.com/office/officeart/2005/8/layout/arrow2"/>
    <dgm:cxn modelId="{994603B9-60A6-4D99-881D-E2AE8D609CE3}" type="presParOf" srcId="{4FC7B2CD-0D8A-41D9-AEA0-70C3CA6ECB56}" destId="{C6261A6C-2F03-4588-ADBF-F20C7CB12799}" srcOrd="1" destOrd="0" presId="urn:microsoft.com/office/officeart/2005/8/layout/arrow2"/>
    <dgm:cxn modelId="{62FA86A7-ABDA-4B3A-B478-9825B976C9D5}" type="presParOf" srcId="{C6261A6C-2F03-4588-ADBF-F20C7CB12799}" destId="{28D07204-34CD-403A-BCE5-9F74D045D6C1}" srcOrd="0" destOrd="0" presId="urn:microsoft.com/office/officeart/2005/8/layout/arrow2"/>
    <dgm:cxn modelId="{09270F71-7606-4EDA-9BA7-900056916D97}" type="presParOf" srcId="{C6261A6C-2F03-4588-ADBF-F20C7CB12799}" destId="{901707DE-3315-4C2A-82EF-BBCEF013087B}" srcOrd="1" destOrd="0" presId="urn:microsoft.com/office/officeart/2005/8/layout/arrow2"/>
    <dgm:cxn modelId="{0453B4EB-3E81-4752-A8C7-3ABB1F065D15}" type="presParOf" srcId="{C6261A6C-2F03-4588-ADBF-F20C7CB12799}" destId="{A261A5ED-3E09-4A75-B2AA-BF749AC82C53}" srcOrd="2" destOrd="0" presId="urn:microsoft.com/office/officeart/2005/8/layout/arrow2"/>
    <dgm:cxn modelId="{C249E709-889A-49B7-B061-1033EA89E552}" type="presParOf" srcId="{C6261A6C-2F03-4588-ADBF-F20C7CB12799}" destId="{7952406C-A71F-4EF9-8759-C94E1D07843C}" srcOrd="3" destOrd="0" presId="urn:microsoft.com/office/officeart/2005/8/layout/arrow2"/>
    <dgm:cxn modelId="{37E0E136-FEC7-4BAE-8B81-35B1B6E2D5DC}" type="presParOf" srcId="{C6261A6C-2F03-4588-ADBF-F20C7CB12799}" destId="{BE780D4A-57B4-41AA-854F-A4772CBE7791}" srcOrd="4" destOrd="0" presId="urn:microsoft.com/office/officeart/2005/8/layout/arrow2"/>
    <dgm:cxn modelId="{0F4E24EA-C31C-4035-AA8C-3D737C4235F7}" type="presParOf" srcId="{C6261A6C-2F03-4588-ADBF-F20C7CB12799}" destId="{BCA582AD-6203-46F5-BA46-3416F2D90F45}" srcOrd="5" destOrd="0" presId="urn:microsoft.com/office/officeart/2005/8/layout/arrow2"/>
    <dgm:cxn modelId="{AF6471CF-36F5-4057-B0A6-7C66D43B7DA7}" type="presParOf" srcId="{C6261A6C-2F03-4588-ADBF-F20C7CB12799}" destId="{5F424E7B-C224-4FE2-880E-CC066C410A43}" srcOrd="6" destOrd="0" presId="urn:microsoft.com/office/officeart/2005/8/layout/arrow2"/>
    <dgm:cxn modelId="{43A9A63F-734C-44A2-9515-162EFFBB5657}" type="presParOf" srcId="{C6261A6C-2F03-4588-ADBF-F20C7CB12799}" destId="{FACD7771-DB3C-48C7-AB50-AF6688D0E13F}" srcOrd="7" destOrd="0" presId="urn:microsoft.com/office/officeart/2005/8/layout/arrow2"/>
    <dgm:cxn modelId="{59E68E87-D4E2-4ADD-80FA-1C4626C10533}" type="presParOf" srcId="{C6261A6C-2F03-4588-ADBF-F20C7CB12799}" destId="{119927CB-AA3B-4B3D-87B8-95BEC715A589}" srcOrd="8" destOrd="0" presId="urn:microsoft.com/office/officeart/2005/8/layout/arrow2"/>
    <dgm:cxn modelId="{8863F2A7-1A86-4168-922B-4CFF1B94F673}" type="presParOf" srcId="{C6261A6C-2F03-4588-ADBF-F20C7CB12799}" destId="{A5CA17BE-C679-492C-A85B-8F69F0004572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21362-9A9B-430C-B099-F53D730130CB}">
      <dsp:nvSpPr>
        <dsp:cNvPr id="0" name=""/>
        <dsp:cNvSpPr/>
      </dsp:nvSpPr>
      <dsp:spPr>
        <a:xfrm>
          <a:off x="2859156" y="0"/>
          <a:ext cx="7273978" cy="42566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07204-34CD-403A-BCE5-9F74D045D6C1}">
      <dsp:nvSpPr>
        <dsp:cNvPr id="0" name=""/>
        <dsp:cNvSpPr/>
      </dsp:nvSpPr>
      <dsp:spPr>
        <a:xfrm>
          <a:off x="4036821" y="2771097"/>
          <a:ext cx="156644" cy="1566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707DE-3315-4C2A-82EF-BBCEF013087B}">
      <dsp:nvSpPr>
        <dsp:cNvPr id="0" name=""/>
        <dsp:cNvSpPr/>
      </dsp:nvSpPr>
      <dsp:spPr>
        <a:xfrm>
          <a:off x="4195752" y="2810042"/>
          <a:ext cx="892195" cy="1013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0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accent4"/>
              </a:solidFill>
            </a:rPr>
            <a:t>広報</a:t>
          </a:r>
          <a:endParaRPr kumimoji="1" lang="en-US" altLang="ja-JP" sz="2000" b="1" kern="1200" dirty="0">
            <a:solidFill>
              <a:schemeClr val="accent4"/>
            </a:solidFill>
          </a:endParaRPr>
        </a:p>
      </dsp:txBody>
      <dsp:txXfrm>
        <a:off x="4195752" y="2810042"/>
        <a:ext cx="892195" cy="1013084"/>
      </dsp:txXfrm>
    </dsp:sp>
    <dsp:sp modelId="{A261A5ED-3E09-4A75-B2AA-BF749AC82C53}">
      <dsp:nvSpPr>
        <dsp:cNvPr id="0" name=""/>
        <dsp:cNvSpPr/>
      </dsp:nvSpPr>
      <dsp:spPr>
        <a:xfrm>
          <a:off x="4929637" y="2100180"/>
          <a:ext cx="245183" cy="245183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2406C-A71F-4EF9-8759-C94E1D07843C}">
      <dsp:nvSpPr>
        <dsp:cNvPr id="0" name=""/>
        <dsp:cNvSpPr/>
      </dsp:nvSpPr>
      <dsp:spPr>
        <a:xfrm>
          <a:off x="5099042" y="2128680"/>
          <a:ext cx="1130567" cy="1783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1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accent6"/>
              </a:solidFill>
            </a:rPr>
            <a:t>申込</a:t>
          </a:r>
        </a:p>
      </dsp:txBody>
      <dsp:txXfrm>
        <a:off x="5099042" y="2128680"/>
        <a:ext cx="1130567" cy="1783538"/>
      </dsp:txXfrm>
    </dsp:sp>
    <dsp:sp modelId="{BE780D4A-57B4-41AA-854F-A4772CBE7791}">
      <dsp:nvSpPr>
        <dsp:cNvPr id="0" name=""/>
        <dsp:cNvSpPr/>
      </dsp:nvSpPr>
      <dsp:spPr>
        <a:xfrm>
          <a:off x="6053282" y="1559057"/>
          <a:ext cx="326911" cy="326911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582AD-6203-46F5-BA46-3416F2D90F45}">
      <dsp:nvSpPr>
        <dsp:cNvPr id="0" name=""/>
        <dsp:cNvSpPr/>
      </dsp:nvSpPr>
      <dsp:spPr>
        <a:xfrm>
          <a:off x="6248265" y="1738296"/>
          <a:ext cx="1314455" cy="239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2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rgbClr val="00B050"/>
              </a:solidFill>
            </a:rPr>
            <a:t>派遣調整と実施</a:t>
          </a:r>
        </a:p>
      </dsp:txBody>
      <dsp:txXfrm>
        <a:off x="6248265" y="1738296"/>
        <a:ext cx="1314455" cy="2392240"/>
      </dsp:txXfrm>
    </dsp:sp>
    <dsp:sp modelId="{5F424E7B-C224-4FE2-880E-CC066C410A43}">
      <dsp:nvSpPr>
        <dsp:cNvPr id="0" name=""/>
        <dsp:cNvSpPr/>
      </dsp:nvSpPr>
      <dsp:spPr>
        <a:xfrm>
          <a:off x="7320063" y="1162031"/>
          <a:ext cx="422260" cy="422260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D7771-DB3C-48C7-AB50-AF6688D0E13F}">
      <dsp:nvSpPr>
        <dsp:cNvPr id="0" name=""/>
        <dsp:cNvSpPr/>
      </dsp:nvSpPr>
      <dsp:spPr>
        <a:xfrm>
          <a:off x="7582825" y="585100"/>
          <a:ext cx="1362129" cy="2851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747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42"/>
            </a:spcAft>
            <a:buNone/>
          </a:pPr>
          <a:r>
            <a:rPr kumimoji="1" lang="ja-JP" altLang="en-US" sz="2000" b="1" kern="1200" dirty="0">
              <a:solidFill>
                <a:srgbClr val="002060"/>
              </a:solidFill>
            </a:rPr>
            <a:t>派遣</a:t>
          </a:r>
          <a:endParaRPr kumimoji="1" lang="en-US" altLang="ja-JP" sz="2000" b="1" kern="1200" dirty="0">
            <a:solidFill>
              <a:srgbClr val="002060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42"/>
            </a:spcAft>
            <a:buNone/>
          </a:pPr>
          <a:r>
            <a:rPr kumimoji="1" lang="ja-JP" altLang="en-US" sz="2000" b="1" kern="1200" dirty="0">
              <a:solidFill>
                <a:srgbClr val="002060"/>
              </a:solidFill>
            </a:rPr>
            <a:t>実施後</a:t>
          </a:r>
          <a:endParaRPr kumimoji="1" lang="en-US" altLang="ja-JP" sz="2000" b="1" kern="1200" dirty="0">
            <a:solidFill>
              <a:srgbClr val="002060"/>
            </a:solidFill>
          </a:endParaRPr>
        </a:p>
      </dsp:txBody>
      <dsp:txXfrm>
        <a:off x="7582825" y="585100"/>
        <a:ext cx="1362129" cy="2851959"/>
      </dsp:txXfrm>
    </dsp:sp>
    <dsp:sp modelId="{119927CB-AA3B-4B3D-87B8-95BEC715A589}">
      <dsp:nvSpPr>
        <dsp:cNvPr id="0" name=""/>
        <dsp:cNvSpPr/>
      </dsp:nvSpPr>
      <dsp:spPr>
        <a:xfrm>
          <a:off x="8640069" y="854736"/>
          <a:ext cx="538041" cy="538041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A17BE-C679-492C-A85B-8F69F0004572}">
      <dsp:nvSpPr>
        <dsp:cNvPr id="0" name=""/>
        <dsp:cNvSpPr/>
      </dsp:nvSpPr>
      <dsp:spPr>
        <a:xfrm>
          <a:off x="8909090" y="1123757"/>
          <a:ext cx="1362129" cy="3132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097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ja-JP" altLang="en-US" sz="6500" kern="1200"/>
        </a:p>
      </dsp:txBody>
      <dsp:txXfrm>
        <a:off x="8909090" y="1123757"/>
        <a:ext cx="1362129" cy="3132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43ECA-6730-4785-BD00-0F6BD2CFA8ED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243013"/>
            <a:ext cx="56800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14FFD-9BFD-4D48-8497-33962E3A2D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97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C14FFD-9BFD-4D48-8497-33962E3A2D9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6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8222"/>
            <a:ext cx="9144000" cy="25064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1306"/>
            <a:ext cx="9144000" cy="17381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61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9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3297"/>
            <a:ext cx="2628900" cy="610108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3297"/>
            <a:ext cx="7734300" cy="61010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66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57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94830"/>
            <a:ext cx="10515600" cy="299471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17875"/>
            <a:ext cx="10515600" cy="15748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15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16484"/>
            <a:ext cx="5181600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484"/>
            <a:ext cx="5181600" cy="456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67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3297"/>
            <a:ext cx="10515600" cy="139153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64832"/>
            <a:ext cx="5157787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29749"/>
            <a:ext cx="5157787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64832"/>
            <a:ext cx="5183188" cy="8649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29749"/>
            <a:ext cx="5183188" cy="38679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29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46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58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79954"/>
            <a:ext cx="3932237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36569"/>
            <a:ext cx="6172200" cy="5116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59794"/>
            <a:ext cx="3932237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69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79954"/>
            <a:ext cx="3932237" cy="1679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36569"/>
            <a:ext cx="6172200" cy="51161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59794"/>
            <a:ext cx="3932237" cy="40012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47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3297"/>
            <a:ext cx="1051560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16484"/>
            <a:ext cx="1051560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672697"/>
            <a:ext cx="27432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8F0F-E361-422F-9A60-D4BA44747AF9}" type="datetimeFigureOut">
              <a:rPr kumimoji="1" lang="ja-JP" altLang="en-US" smtClean="0"/>
              <a:t>2026/2/4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72697"/>
            <a:ext cx="41148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672697"/>
            <a:ext cx="274320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54C43-89AA-48AD-87D5-7225D3307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51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diagramData" Target="../diagrams/data1.xml"/><Relationship Id="rId21" Type="http://schemas.openxmlformats.org/officeDocument/2006/relationships/image" Target="../media/image12.png"/><Relationship Id="rId7" Type="http://schemas.microsoft.com/office/2007/relationships/diagramDrawing" Target="../diagrams/drawing1.xml"/><Relationship Id="rId12" Type="http://schemas.openxmlformats.org/officeDocument/2006/relationships/image" Target="../media/image5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19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Relationship Id="rId14" Type="http://schemas.microsoft.com/office/2007/relationships/hdphoto" Target="../media/hdphoto1.wdp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9830F-76E9-FA31-931E-ACA3CC72C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97EFB0E4-F5A5-3162-A1DF-B3C06E04A7F9}"/>
              </a:ext>
            </a:extLst>
          </p:cNvPr>
          <p:cNvSpPr/>
          <p:nvPr/>
        </p:nvSpPr>
        <p:spPr>
          <a:xfrm>
            <a:off x="6451894" y="4063347"/>
            <a:ext cx="943281" cy="300864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4" name="図表 23">
            <a:extLst>
              <a:ext uri="{FF2B5EF4-FFF2-40B4-BE49-F238E27FC236}">
                <a16:creationId xmlns:a16="http://schemas.microsoft.com/office/drawing/2014/main" id="{E2C3E818-267E-495B-143F-A96902402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197421"/>
              </p:ext>
            </p:extLst>
          </p:nvPr>
        </p:nvGraphicFramePr>
        <p:xfrm>
          <a:off x="-1358302" y="1"/>
          <a:ext cx="13731791" cy="4256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C3BA47D6-DF58-B9C8-1676-DFAC75537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026" y="250894"/>
            <a:ext cx="4946222" cy="966909"/>
          </a:xfrm>
        </p:spPr>
        <p:txBody>
          <a:bodyPr>
            <a:noAutofit/>
          </a:bodyPr>
          <a:lstStyle/>
          <a:p>
            <a:r>
              <a:rPr lang="ja-JP" altLang="en-US" sz="2800" b="1"/>
              <a:t>リソースナース</a:t>
            </a:r>
            <a:br>
              <a:rPr lang="en-US" altLang="ja-JP" sz="2800" b="1" dirty="0"/>
            </a:br>
            <a:r>
              <a:rPr lang="ja-JP" altLang="en-US" sz="2800" b="1" dirty="0"/>
              <a:t>講師派遣依頼の流れ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F4B41F-DBA5-7DF0-21C8-259BE6464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b="13878"/>
          <a:stretch/>
        </p:blipFill>
        <p:spPr>
          <a:xfrm>
            <a:off x="9078151" y="307521"/>
            <a:ext cx="626580" cy="700523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7D9B448-181F-5305-4DD5-3F697CB7A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75" y="3940496"/>
            <a:ext cx="965726" cy="96572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1A1E827-379E-C17F-211C-E231D686AB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22" y="3155768"/>
            <a:ext cx="1311854" cy="131185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4F7DEA6-4985-4454-0A53-08C5F1D4C2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36" y="3072678"/>
            <a:ext cx="980745" cy="98074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ED453A-9A42-8A2C-F73E-0DBDA2B86EC9}"/>
              </a:ext>
            </a:extLst>
          </p:cNvPr>
          <p:cNvSpPr txBox="1"/>
          <p:nvPr/>
        </p:nvSpPr>
        <p:spPr>
          <a:xfrm>
            <a:off x="10060798" y="4527525"/>
            <a:ext cx="540000" cy="18447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400" dirty="0"/>
              <a:t>研修会</a:t>
            </a:r>
            <a:endParaRPr lang="en-US" altLang="ja-JP" sz="1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F04E97-C261-1122-2AEC-00B774AABA7A}"/>
              </a:ext>
            </a:extLst>
          </p:cNvPr>
          <p:cNvSpPr txBox="1"/>
          <p:nvPr/>
        </p:nvSpPr>
        <p:spPr>
          <a:xfrm>
            <a:off x="7128639" y="1837746"/>
            <a:ext cx="1747536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200" dirty="0"/>
              <a:t>看護協会から連絡を受けました。どんな内容で・・・・依頼文を送ります。依頼施設が依頼文を送る</a:t>
            </a:r>
            <a:endParaRPr lang="en-US" altLang="ja-JP" sz="1200" dirty="0"/>
          </a:p>
        </p:txBody>
      </p:sp>
      <p:sp>
        <p:nvSpPr>
          <p:cNvPr id="31" name="吹き出し: 角を丸めた四角形 30">
            <a:extLst>
              <a:ext uri="{FF2B5EF4-FFF2-40B4-BE49-F238E27FC236}">
                <a16:creationId xmlns:a16="http://schemas.microsoft.com/office/drawing/2014/main" id="{23594D86-3C24-9FDD-9B7F-8C17047BE2EB}"/>
              </a:ext>
            </a:extLst>
          </p:cNvPr>
          <p:cNvSpPr/>
          <p:nvPr/>
        </p:nvSpPr>
        <p:spPr>
          <a:xfrm>
            <a:off x="6605339" y="1693626"/>
            <a:ext cx="2472089" cy="1137070"/>
          </a:xfrm>
          <a:prstGeom prst="wedgeRoundRectCallout">
            <a:avLst>
              <a:gd name="adj1" fmla="val 17603"/>
              <a:gd name="adj2" fmla="val 69896"/>
              <a:gd name="adj3" fmla="val 16667"/>
            </a:avLst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AD247D06-018A-A015-11E2-26D0E77B02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88" y="6168274"/>
            <a:ext cx="607993" cy="607993"/>
          </a:xfrm>
          <a:prstGeom prst="rect">
            <a:avLst/>
          </a:prstGeom>
        </p:spPr>
      </p:pic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FF31214B-2720-D6B6-3D4B-F77F667C698E}"/>
              </a:ext>
            </a:extLst>
          </p:cNvPr>
          <p:cNvSpPr/>
          <p:nvPr/>
        </p:nvSpPr>
        <p:spPr>
          <a:xfrm>
            <a:off x="9833573" y="1781183"/>
            <a:ext cx="2033310" cy="1100705"/>
          </a:xfrm>
          <a:prstGeom prst="wedgeRoundRectCallout">
            <a:avLst>
              <a:gd name="adj1" fmla="val 6554"/>
              <a:gd name="adj2" fmla="val 65913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r>
              <a:rPr lang="ja-JP" altLang="en-US" sz="1200" dirty="0">
                <a:latin typeface="+mn-ea"/>
              </a:rPr>
              <a:t>＜実際の感想より＞</a:t>
            </a:r>
            <a:endParaRPr lang="en-US" altLang="ja-JP" sz="1200" dirty="0">
              <a:latin typeface="+mn-ea"/>
            </a:endParaRPr>
          </a:p>
          <a:p>
            <a:pPr>
              <a:lnSpc>
                <a:spcPts val="1400"/>
              </a:lnSpc>
            </a:pPr>
            <a:r>
              <a:rPr lang="ja-JP" altLang="en-US" sz="1200" dirty="0">
                <a:latin typeface="+mn-ea"/>
              </a:rPr>
              <a:t>個人の疑問等にもしっかり答えていただき、濃厚な勉強会になりました</a:t>
            </a:r>
            <a:r>
              <a:rPr lang="ja-JP" altLang="en-US" sz="1600" dirty="0"/>
              <a:t>。</a:t>
            </a:r>
            <a:endParaRPr lang="en-US" altLang="ja-JP" sz="16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03164DD-8873-3375-800C-8E3DBBF067AF}"/>
              </a:ext>
            </a:extLst>
          </p:cNvPr>
          <p:cNvSpPr txBox="1"/>
          <p:nvPr/>
        </p:nvSpPr>
        <p:spPr>
          <a:xfrm>
            <a:off x="9759153" y="3002978"/>
            <a:ext cx="1280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リソースナース</a:t>
            </a:r>
            <a:endParaRPr lang="en-US" altLang="ja-JP" sz="1000" dirty="0"/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D3861F58-82F4-8A4F-864D-5AB811CEE0CE}"/>
              </a:ext>
            </a:extLst>
          </p:cNvPr>
          <p:cNvSpPr/>
          <p:nvPr/>
        </p:nvSpPr>
        <p:spPr>
          <a:xfrm>
            <a:off x="8938045" y="2830696"/>
            <a:ext cx="1082540" cy="13081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ja-JP" altLang="en-US" sz="1200" dirty="0"/>
              <a:t>リソースナースが出向き、依頼施設で実施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29CE22-7D1B-C743-CF55-934D94A4C9B7}"/>
              </a:ext>
            </a:extLst>
          </p:cNvPr>
          <p:cNvSpPr txBox="1"/>
          <p:nvPr/>
        </p:nvSpPr>
        <p:spPr>
          <a:xfrm>
            <a:off x="199897" y="1266913"/>
            <a:ext cx="4444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j-ea"/>
                <a:ea typeface="+mj-ea"/>
              </a:rPr>
              <a:t>目的：京都府全体の看護の質の向上</a:t>
            </a:r>
            <a:endParaRPr lang="en-US" altLang="ja-JP" sz="2000" b="1" dirty="0">
              <a:latin typeface="+mj-ea"/>
              <a:ea typeface="+mj-ea"/>
            </a:endParaRPr>
          </a:p>
          <a:p>
            <a:r>
              <a:rPr lang="ja-JP" altLang="en-US" sz="2000" b="1" dirty="0">
                <a:latin typeface="+mj-ea"/>
                <a:ea typeface="+mj-ea"/>
              </a:rPr>
              <a:t>　　　地域ネットワークの構築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D5574E5B-317C-47E6-C8AC-F6532110DB52}"/>
              </a:ext>
            </a:extLst>
          </p:cNvPr>
          <p:cNvSpPr/>
          <p:nvPr/>
        </p:nvSpPr>
        <p:spPr>
          <a:xfrm>
            <a:off x="5137198" y="4166594"/>
            <a:ext cx="555552" cy="46166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kumimoji="1" lang="ja-JP" altLang="en-US" sz="1200" dirty="0"/>
              <a:t>連絡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A159C2B-4DC7-6E6E-53DA-F6B4E35278D4}"/>
              </a:ext>
            </a:extLst>
          </p:cNvPr>
          <p:cNvSpPr txBox="1"/>
          <p:nvPr/>
        </p:nvSpPr>
        <p:spPr>
          <a:xfrm>
            <a:off x="9225580" y="1154280"/>
            <a:ext cx="607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00" dirty="0"/>
              <a:t>看護協会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86564E3-ED81-8469-ACE5-D0654AC77A28}"/>
              </a:ext>
            </a:extLst>
          </p:cNvPr>
          <p:cNvSpPr txBox="1"/>
          <p:nvPr/>
        </p:nvSpPr>
        <p:spPr>
          <a:xfrm>
            <a:off x="9779653" y="543099"/>
            <a:ext cx="2026869" cy="6269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kumimoji="1" lang="ja-JP" altLang="en-US" sz="1400" dirty="0">
                <a:latin typeface="+mn-ea"/>
              </a:rPr>
              <a:t>報告等集計・分析・発信</a:t>
            </a:r>
            <a:endParaRPr kumimoji="1" lang="en-US" altLang="ja-JP" sz="1400" dirty="0">
              <a:latin typeface="+mn-ea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kumimoji="1" lang="ja-JP" altLang="en-US" sz="1200" b="0" dirty="0">
                <a:latin typeface="+mn-ea"/>
              </a:rPr>
              <a:t>・</a:t>
            </a:r>
            <a:r>
              <a:rPr kumimoji="1" lang="ja-JP" altLang="en-US" sz="1400" b="0" dirty="0">
                <a:latin typeface="+mn-ea"/>
              </a:rPr>
              <a:t>各地区実施状況把握</a:t>
            </a:r>
            <a:endParaRPr kumimoji="1" lang="en-US" altLang="ja-JP" sz="1400" b="0" dirty="0">
              <a:latin typeface="+mn-ea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kumimoji="1" lang="ja-JP" altLang="en-US" sz="1400" dirty="0">
                <a:latin typeface="+mn-ea"/>
              </a:rPr>
              <a:t>・先行事例の選定や紹介</a:t>
            </a:r>
            <a:endParaRPr kumimoji="1" lang="en-US" altLang="ja-JP" sz="1400" dirty="0">
              <a:latin typeface="+mn-ea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kumimoji="1" lang="ja-JP" altLang="en-US" sz="1400" b="0" dirty="0">
                <a:latin typeface="+mn-ea"/>
              </a:rPr>
              <a:t>・各地区調査など</a:t>
            </a:r>
            <a:endParaRPr kumimoji="1" lang="en-US" altLang="ja-JP" sz="1400" b="0" dirty="0">
              <a:latin typeface="+mn-ea"/>
            </a:endParaRPr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58A2D357-3A53-46C6-1B2A-9C3D1D91A7D5}"/>
              </a:ext>
            </a:extLst>
          </p:cNvPr>
          <p:cNvSpPr/>
          <p:nvPr/>
        </p:nvSpPr>
        <p:spPr>
          <a:xfrm>
            <a:off x="8927783" y="201360"/>
            <a:ext cx="2878739" cy="122040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BFAE153-6FEB-964A-6242-39DAE6671883}"/>
              </a:ext>
            </a:extLst>
          </p:cNvPr>
          <p:cNvSpPr txBox="1"/>
          <p:nvPr/>
        </p:nvSpPr>
        <p:spPr>
          <a:xfrm>
            <a:off x="2481289" y="3693406"/>
            <a:ext cx="809611" cy="1830163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solidFill>
              <a:srgbClr val="FF0000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>
              <a:lnSpc>
                <a:spcPts val="1200"/>
              </a:lnSpc>
            </a:pPr>
            <a:endParaRPr lang="en-US" altLang="ja-JP" sz="1400" b="1" dirty="0"/>
          </a:p>
          <a:p>
            <a:pPr algn="ctr">
              <a:lnSpc>
                <a:spcPts val="1200"/>
              </a:lnSpc>
            </a:pPr>
            <a:r>
              <a:rPr lang="ja-JP" altLang="en-US" sz="1400" dirty="0">
                <a:latin typeface="+mn-ea"/>
              </a:rPr>
              <a:t>ホームページ</a:t>
            </a:r>
          </a:p>
          <a:p>
            <a:pPr algn="ctr">
              <a:lnSpc>
                <a:spcPts val="1200"/>
              </a:lnSpc>
            </a:pPr>
            <a:r>
              <a:rPr lang="ja-JP" altLang="en-US" sz="1400" dirty="0">
                <a:latin typeface="+mn-ea"/>
              </a:rPr>
              <a:t>等で</a:t>
            </a:r>
            <a:endParaRPr lang="en-US" altLang="ja-JP" sz="1400" dirty="0">
              <a:latin typeface="+mn-ea"/>
            </a:endParaRPr>
          </a:p>
          <a:p>
            <a:pPr algn="ctr">
              <a:lnSpc>
                <a:spcPts val="1200"/>
              </a:lnSpc>
            </a:pPr>
            <a:r>
              <a:rPr lang="ja-JP" altLang="en-US" sz="1400" dirty="0">
                <a:latin typeface="+mn-ea"/>
              </a:rPr>
              <a:t>派遣の</a:t>
            </a:r>
          </a:p>
          <a:p>
            <a:pPr algn="ctr">
              <a:lnSpc>
                <a:spcPts val="1200"/>
              </a:lnSpc>
            </a:pPr>
            <a:r>
              <a:rPr lang="ja-JP" altLang="en-US" sz="1400" dirty="0">
                <a:latin typeface="+mn-ea"/>
              </a:rPr>
              <a:t>仕組み</a:t>
            </a:r>
          </a:p>
          <a:p>
            <a:pPr algn="ctr">
              <a:lnSpc>
                <a:spcPts val="1200"/>
              </a:lnSpc>
            </a:pPr>
            <a:r>
              <a:rPr lang="ja-JP" altLang="en-US" sz="1400" dirty="0">
                <a:latin typeface="+mn-ea"/>
              </a:rPr>
              <a:t>公開</a:t>
            </a:r>
            <a:endParaRPr lang="en-US" altLang="ja-JP" sz="1400" dirty="0">
              <a:latin typeface="+mn-ea"/>
            </a:endParaRPr>
          </a:p>
          <a:p>
            <a:pPr algn="ctr">
              <a:lnSpc>
                <a:spcPts val="1200"/>
              </a:lnSpc>
            </a:pPr>
            <a:endParaRPr lang="en-US" altLang="ja-JP" sz="1400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1400" dirty="0">
                <a:latin typeface="+mn-ea"/>
              </a:rPr>
              <a:t>・チラシ</a:t>
            </a:r>
            <a:endParaRPr lang="en-US" altLang="ja-JP" sz="1400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900" dirty="0">
                <a:latin typeface="+mn-ea"/>
              </a:rPr>
              <a:t>　　</a:t>
            </a:r>
            <a:r>
              <a:rPr lang="ja-JP" altLang="en-US" sz="1200" dirty="0">
                <a:latin typeface="+mn-ea"/>
              </a:rPr>
              <a:t>周知</a:t>
            </a:r>
          </a:p>
          <a:p>
            <a:pPr>
              <a:lnSpc>
                <a:spcPts val="1200"/>
              </a:lnSpc>
            </a:pPr>
            <a:endParaRPr lang="ja-JP" altLang="en-US" sz="900" b="1" dirty="0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B50E9F62-3257-44ED-F18E-413F62895CD9}"/>
              </a:ext>
            </a:extLst>
          </p:cNvPr>
          <p:cNvSpPr/>
          <p:nvPr/>
        </p:nvSpPr>
        <p:spPr>
          <a:xfrm>
            <a:off x="3383439" y="4323097"/>
            <a:ext cx="526384" cy="46166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kumimoji="1" lang="ja-JP" altLang="en-US" sz="1200" dirty="0"/>
              <a:t>広報</a:t>
            </a:r>
            <a:r>
              <a:rPr kumimoji="1" lang="en-US" altLang="ja-JP" sz="1200" baseline="30000" dirty="0"/>
              <a:t>※</a:t>
            </a:r>
            <a:endParaRPr kumimoji="1" lang="ja-JP" altLang="en-US" sz="1200" baseline="30000" dirty="0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E26C6ED5-5A7F-F26B-D1C9-7FB18ED3627F}"/>
              </a:ext>
            </a:extLst>
          </p:cNvPr>
          <p:cNvSpPr/>
          <p:nvPr/>
        </p:nvSpPr>
        <p:spPr>
          <a:xfrm>
            <a:off x="7275338" y="3025295"/>
            <a:ext cx="893302" cy="86918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kumimoji="1" lang="ja-JP" altLang="en-US" sz="1200" dirty="0"/>
              <a:t>該当施設</a:t>
            </a:r>
            <a:endParaRPr kumimoji="1" lang="en-US" altLang="ja-JP" sz="1200" dirty="0"/>
          </a:p>
          <a:p>
            <a:pPr algn="ctr">
              <a:lnSpc>
                <a:spcPts val="1600"/>
              </a:lnSpc>
            </a:pPr>
            <a:r>
              <a:rPr kumimoji="1" lang="ja-JP" altLang="en-US" sz="1200" dirty="0"/>
              <a:t>報告</a:t>
            </a:r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4CC9077E-0F73-19C4-7632-F39ADF0A4CAA}"/>
              </a:ext>
            </a:extLst>
          </p:cNvPr>
          <p:cNvSpPr/>
          <p:nvPr/>
        </p:nvSpPr>
        <p:spPr>
          <a:xfrm>
            <a:off x="1831252" y="4296693"/>
            <a:ext cx="526384" cy="46166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kumimoji="1" lang="ja-JP" altLang="en-US" sz="1200" dirty="0"/>
              <a:t>作成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1B0933-FA94-7FAB-5D0B-D58B133191F0}"/>
              </a:ext>
            </a:extLst>
          </p:cNvPr>
          <p:cNvSpPr txBox="1"/>
          <p:nvPr/>
        </p:nvSpPr>
        <p:spPr>
          <a:xfrm>
            <a:off x="2246572" y="5797879"/>
            <a:ext cx="4182971" cy="102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US" altLang="ja-JP" sz="1400" dirty="0">
                <a:latin typeface="+mn-ea"/>
              </a:rPr>
              <a:t>※</a:t>
            </a:r>
            <a:r>
              <a:rPr lang="ja-JP" altLang="ja-JP" sz="1400" b="0" dirty="0">
                <a:latin typeface="+mn-ea"/>
              </a:rPr>
              <a:t>対象事業所</a:t>
            </a:r>
            <a:r>
              <a:rPr lang="ja-JP" altLang="en-US" sz="1400" b="0" dirty="0">
                <a:latin typeface="+mn-ea"/>
              </a:rPr>
              <a:t>：</a:t>
            </a:r>
            <a:endParaRPr lang="en-US" altLang="ja-JP" sz="1400" b="0" dirty="0">
              <a:latin typeface="+mn-ea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ja-JP" altLang="en-US" sz="1400" dirty="0">
                <a:latin typeface="+mn-ea"/>
              </a:rPr>
              <a:t>　病院、</a:t>
            </a:r>
            <a:r>
              <a:rPr lang="ja-JP" altLang="ja-JP" sz="1400" dirty="0">
                <a:latin typeface="+mn-ea"/>
              </a:rPr>
              <a:t>特養・老健</a:t>
            </a:r>
            <a:r>
              <a:rPr lang="ja-JP" altLang="en-US" sz="1400" dirty="0">
                <a:latin typeface="+mn-ea"/>
              </a:rPr>
              <a:t>等</a:t>
            </a:r>
            <a:r>
              <a:rPr lang="ja-JP" altLang="ja-JP" sz="1400" dirty="0">
                <a:latin typeface="+mn-ea"/>
              </a:rPr>
              <a:t>介護保険</a:t>
            </a:r>
            <a:r>
              <a:rPr lang="ja-JP" altLang="en-US" sz="1400" dirty="0">
                <a:latin typeface="+mn-ea"/>
              </a:rPr>
              <a:t>サービス事業所、</a:t>
            </a:r>
            <a:endParaRPr lang="en-US" altLang="ja-JP" sz="1400" dirty="0">
              <a:latin typeface="+mn-ea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ja-JP" altLang="en-US" sz="1400" dirty="0">
                <a:latin typeface="+mn-ea"/>
              </a:rPr>
              <a:t>　障害福祉サービス事業所等</a:t>
            </a:r>
            <a:endParaRPr lang="en-US" altLang="ja-JP" sz="1400" dirty="0">
              <a:latin typeface="+mn-ea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>
                <a:latin typeface="+mn-ea"/>
              </a:rPr>
              <a:t>訪問看護・居宅支援事業所・地域包括支援セ</a:t>
            </a:r>
            <a:endParaRPr lang="ja-JP" altLang="en-US" sz="1400" dirty="0">
              <a:latin typeface="+mn-ea"/>
            </a:endParaRP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>
                <a:latin typeface="+mn-ea"/>
              </a:rPr>
              <a:t>ンター・診療所</a:t>
            </a:r>
            <a:r>
              <a:rPr lang="ja-JP" altLang="en-US" sz="1400" dirty="0">
                <a:latin typeface="+mn-ea"/>
              </a:rPr>
              <a:t>、学校、保育施設</a:t>
            </a:r>
            <a:r>
              <a:rPr lang="ja-JP" altLang="ja-JP" sz="1400" dirty="0">
                <a:latin typeface="+mn-ea"/>
              </a:rPr>
              <a:t>な</a:t>
            </a:r>
            <a:r>
              <a:rPr lang="ja-JP" altLang="en-US" sz="1400" dirty="0">
                <a:latin typeface="+mn-ea"/>
              </a:rPr>
              <a:t>ど看護師の</a:t>
            </a:r>
          </a:p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ja-JP" altLang="en-US" sz="1400" dirty="0">
                <a:latin typeface="+mn-ea"/>
              </a:rPr>
              <a:t>　いる施設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E3AE43A-C6ED-78A6-8DDF-CA99C020D7C0}"/>
              </a:ext>
            </a:extLst>
          </p:cNvPr>
          <p:cNvSpPr txBox="1"/>
          <p:nvPr/>
        </p:nvSpPr>
        <p:spPr>
          <a:xfrm>
            <a:off x="6523431" y="6779533"/>
            <a:ext cx="894094" cy="35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1000" dirty="0"/>
              <a:t>②リソース</a:t>
            </a:r>
            <a:endParaRPr lang="en-US" altLang="ja-JP" sz="1000" dirty="0"/>
          </a:p>
          <a:p>
            <a:pPr algn="ctr">
              <a:lnSpc>
                <a:spcPts val="1000"/>
              </a:lnSpc>
            </a:pPr>
            <a:r>
              <a:rPr lang="ja-JP" altLang="en-US" sz="1000" dirty="0"/>
              <a:t>ナース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81C52D6-7E52-D9E4-25E9-330D3699E066}"/>
              </a:ext>
            </a:extLst>
          </p:cNvPr>
          <p:cNvGrpSpPr/>
          <p:nvPr/>
        </p:nvGrpSpPr>
        <p:grpSpPr>
          <a:xfrm>
            <a:off x="3685350" y="2570335"/>
            <a:ext cx="2292839" cy="1223314"/>
            <a:chOff x="3547126" y="2917287"/>
            <a:chExt cx="2292839" cy="1223314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C0D72C1-C5AB-36CB-C826-62D3AFC9F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47126" y="2980075"/>
              <a:ext cx="393015" cy="605037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11A36BA1-02D9-6CE1-78D3-8F09FA6A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426410" y="2976248"/>
              <a:ext cx="393015" cy="60503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86C60FB-550B-C0D9-06A1-40631F660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13308" y="3394618"/>
              <a:ext cx="413555" cy="499970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E0E198FA-5D5C-1E02-6FE1-63150B627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426410" y="3320392"/>
              <a:ext cx="413555" cy="49997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3C2BFD2-6E3F-BE64-6BAB-BCABF935C615}"/>
                </a:ext>
              </a:extLst>
            </p:cNvPr>
            <p:cNvSpPr txBox="1"/>
            <p:nvPr/>
          </p:nvSpPr>
          <p:spPr>
            <a:xfrm>
              <a:off x="4142580" y="3771269"/>
              <a:ext cx="150359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200" dirty="0">
                  <a:latin typeface="+mn-ea"/>
                </a:rPr>
                <a:t>褥瘡ケアの講義を</a:t>
              </a:r>
              <a:endParaRPr lang="en-US" altLang="ja-JP" sz="1200" dirty="0">
                <a:latin typeface="+mn-ea"/>
              </a:endParaRPr>
            </a:p>
            <a:p>
              <a:r>
                <a:rPr lang="ja-JP" altLang="en-US" sz="1200" dirty="0">
                  <a:latin typeface="+mn-ea"/>
                </a:rPr>
                <a:t>お願いしたいです</a:t>
              </a:r>
            </a:p>
          </p:txBody>
        </p:sp>
        <p:sp>
          <p:nvSpPr>
            <p:cNvPr id="37" name="吹き出し: 角を丸めた四角形 36">
              <a:extLst>
                <a:ext uri="{FF2B5EF4-FFF2-40B4-BE49-F238E27FC236}">
                  <a16:creationId xmlns:a16="http://schemas.microsoft.com/office/drawing/2014/main" id="{FEABF561-72A8-6A3F-FE2B-29CCE2261808}"/>
                </a:ext>
              </a:extLst>
            </p:cNvPr>
            <p:cNvSpPr/>
            <p:nvPr/>
          </p:nvSpPr>
          <p:spPr>
            <a:xfrm>
              <a:off x="3559361" y="2917287"/>
              <a:ext cx="2278734" cy="1208775"/>
            </a:xfrm>
            <a:prstGeom prst="wedgeRoundRectCallout">
              <a:avLst>
                <a:gd name="adj1" fmla="val -26774"/>
                <a:gd name="adj2" fmla="val 64537"/>
                <a:gd name="adj3" fmla="val 16667"/>
              </a:avLst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73011BB5-A10A-B4AB-7441-233F82F6D6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b="13878"/>
          <a:stretch/>
        </p:blipFill>
        <p:spPr>
          <a:xfrm>
            <a:off x="641289" y="3773187"/>
            <a:ext cx="1116669" cy="122217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BD61DD9-9E69-637B-5741-31FB9143D7EA}"/>
              </a:ext>
            </a:extLst>
          </p:cNvPr>
          <p:cNvSpPr txBox="1"/>
          <p:nvPr/>
        </p:nvSpPr>
        <p:spPr>
          <a:xfrm>
            <a:off x="648416" y="5089706"/>
            <a:ext cx="10604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dirty="0"/>
              <a:t>看護協会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1868A8C-7541-A7E3-AF05-7ACAC6EB6FD6}"/>
              </a:ext>
            </a:extLst>
          </p:cNvPr>
          <p:cNvSpPr/>
          <p:nvPr/>
        </p:nvSpPr>
        <p:spPr>
          <a:xfrm>
            <a:off x="281522" y="5444951"/>
            <a:ext cx="1882916" cy="789274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+mn-ea"/>
              </a:rPr>
              <a:t>京都府内のリソースナースとして活用できる者（</a:t>
            </a:r>
            <a:r>
              <a:rPr kumimoji="1" lang="zh-TW" altLang="en-US" sz="1200" dirty="0">
                <a:latin typeface="+mn-ea"/>
              </a:rPr>
              <a:t>専門看護師</a:t>
            </a:r>
            <a:r>
              <a:rPr kumimoji="1" lang="ja-JP" altLang="en-US" sz="1200" dirty="0">
                <a:latin typeface="+mn-ea"/>
              </a:rPr>
              <a:t>、</a:t>
            </a:r>
            <a:r>
              <a:rPr kumimoji="1" lang="zh-TW" altLang="en-US" sz="1200" dirty="0">
                <a:latin typeface="+mn-ea"/>
              </a:rPr>
              <a:t>認定</a:t>
            </a:r>
            <a:r>
              <a:rPr kumimoji="1" lang="ja-JP" altLang="en-US" sz="1200" dirty="0">
                <a:latin typeface="+mn-ea"/>
              </a:rPr>
              <a:t>看護師等）の把握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99CADB2E-ADAC-C5EF-7F44-0FBF02C7B1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86" y="2858082"/>
            <a:ext cx="777595" cy="777595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73FF2834-F775-DFC6-34FD-6EFB3A10515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14" y="2693074"/>
            <a:ext cx="771243" cy="43225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A2B0169-9002-AF8A-9DF4-90F84070C2D1}"/>
              </a:ext>
            </a:extLst>
          </p:cNvPr>
          <p:cNvSpPr txBox="1"/>
          <p:nvPr/>
        </p:nvSpPr>
        <p:spPr>
          <a:xfrm>
            <a:off x="6335598" y="3824880"/>
            <a:ext cx="8933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200" dirty="0"/>
              <a:t>看護協会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8484A942-5DC7-4ED3-863F-AE29054C8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b="13878"/>
          <a:stretch/>
        </p:blipFill>
        <p:spPr>
          <a:xfrm>
            <a:off x="6273713" y="2904002"/>
            <a:ext cx="956089" cy="869185"/>
          </a:xfrm>
          <a:prstGeom prst="rect">
            <a:avLst/>
          </a:prstGeom>
        </p:spPr>
      </p:pic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CBA13A42-485D-F710-BC48-CAF8818536E2}"/>
              </a:ext>
            </a:extLst>
          </p:cNvPr>
          <p:cNvGrpSpPr/>
          <p:nvPr/>
        </p:nvGrpSpPr>
        <p:grpSpPr>
          <a:xfrm>
            <a:off x="6655841" y="5195916"/>
            <a:ext cx="537020" cy="672424"/>
            <a:chOff x="6223172" y="3922419"/>
            <a:chExt cx="667882" cy="962496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C8AADBDF-4225-1975-60A6-90BC2A018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7" t="8616" r="24581" b="7376"/>
            <a:stretch/>
          </p:blipFill>
          <p:spPr>
            <a:xfrm>
              <a:off x="6325322" y="3935363"/>
              <a:ext cx="565732" cy="949552"/>
            </a:xfrm>
            <a:prstGeom prst="rect">
              <a:avLst/>
            </a:prstGeom>
          </p:spPr>
        </p:pic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71E4ADD9-D900-37B3-656B-A2D43B7CCFDB}"/>
                </a:ext>
              </a:extLst>
            </p:cNvPr>
            <p:cNvSpPr/>
            <p:nvPr/>
          </p:nvSpPr>
          <p:spPr>
            <a:xfrm>
              <a:off x="6223172" y="3922419"/>
              <a:ext cx="180000" cy="1159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A293C52-9FD7-BA37-A266-91358FE09C0B}"/>
              </a:ext>
            </a:extLst>
          </p:cNvPr>
          <p:cNvSpPr txBox="1"/>
          <p:nvPr/>
        </p:nvSpPr>
        <p:spPr>
          <a:xfrm>
            <a:off x="6587352" y="5058455"/>
            <a:ext cx="80069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00" dirty="0"/>
              <a:t>①施設代表者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0B58628-6556-E5F6-37DA-0E1C9CDE6F6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89" y="4244905"/>
            <a:ext cx="586013" cy="5070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893A843-5B38-2A87-3E43-2A96D7BDFA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650" y="2011082"/>
            <a:ext cx="646429" cy="646429"/>
          </a:xfrm>
          <a:prstGeom prst="rect">
            <a:avLst/>
          </a:prstGeom>
        </p:spPr>
      </p:pic>
      <p:sp>
        <p:nvSpPr>
          <p:cNvPr id="8" name="矢印: 左右 7">
            <a:extLst>
              <a:ext uri="{FF2B5EF4-FFF2-40B4-BE49-F238E27FC236}">
                <a16:creationId xmlns:a16="http://schemas.microsoft.com/office/drawing/2014/main" id="{9F4156D2-F4DE-3913-A233-E090ED106FC8}"/>
              </a:ext>
            </a:extLst>
          </p:cNvPr>
          <p:cNvSpPr/>
          <p:nvPr/>
        </p:nvSpPr>
        <p:spPr>
          <a:xfrm rot="5400000">
            <a:off x="6881371" y="6001010"/>
            <a:ext cx="188186" cy="5535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0E94B7E-B4F2-6A15-AC01-AC5F9E90C534}"/>
              </a:ext>
            </a:extLst>
          </p:cNvPr>
          <p:cNvSpPr txBox="1"/>
          <p:nvPr/>
        </p:nvSpPr>
        <p:spPr>
          <a:xfrm>
            <a:off x="6411446" y="4714580"/>
            <a:ext cx="1006079" cy="22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1000" dirty="0"/>
              <a:t>該当する施設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7A6753D-3C7B-8B2F-67A4-353BCB975B8A}"/>
              </a:ext>
            </a:extLst>
          </p:cNvPr>
          <p:cNvSpPr/>
          <p:nvPr/>
        </p:nvSpPr>
        <p:spPr>
          <a:xfrm>
            <a:off x="7423341" y="4418539"/>
            <a:ext cx="2370504" cy="2653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endParaRPr kumimoji="1" lang="en-US" altLang="ja-JP" sz="1200" dirty="0"/>
          </a:p>
          <a:p>
            <a:pPr algn="ctr"/>
            <a:endParaRPr kumimoji="1" lang="en-US" altLang="ja-JP" sz="1200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F2A79F3-62B1-79CE-850C-4E0EE2D511B8}"/>
              </a:ext>
            </a:extLst>
          </p:cNvPr>
          <p:cNvSpPr/>
          <p:nvPr/>
        </p:nvSpPr>
        <p:spPr>
          <a:xfrm>
            <a:off x="9860337" y="4753933"/>
            <a:ext cx="2238907" cy="20014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/>
              <a:t>京都府看護協会へ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報告書の提出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/>
              <a:t>（様式</a:t>
            </a:r>
            <a:r>
              <a:rPr kumimoji="1" lang="en-US" altLang="ja-JP" sz="1200" b="1" dirty="0"/>
              <a:t>2</a:t>
            </a:r>
            <a:r>
              <a:rPr kumimoji="1" lang="ja-JP" altLang="en-US" sz="1200" b="1" dirty="0"/>
              <a:t>、様式</a:t>
            </a:r>
            <a:r>
              <a:rPr kumimoji="1" lang="en-US" altLang="ja-JP" sz="1200" b="1" dirty="0"/>
              <a:t>3</a:t>
            </a:r>
            <a:r>
              <a:rPr kumimoji="1" lang="ja-JP" altLang="en-US" sz="1200" b="1" dirty="0"/>
              <a:t>）</a:t>
            </a:r>
            <a:endParaRPr kumimoji="1" lang="en-US" altLang="ja-JP" sz="1200" b="1" dirty="0"/>
          </a:p>
          <a:p>
            <a:pPr algn="ctr"/>
            <a:endParaRPr kumimoji="1" lang="en-US" altLang="ja-JP" sz="800" b="1" dirty="0"/>
          </a:p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研修修了後、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rgbClr val="0070C0"/>
                </a:solidFill>
              </a:rPr>
              <a:t>２週間以内に提出</a:t>
            </a:r>
            <a:endParaRPr kumimoji="1" lang="en-US" altLang="ja-JP" sz="1200" b="1" dirty="0">
              <a:solidFill>
                <a:srgbClr val="0070C0"/>
              </a:solidFill>
            </a:endParaRPr>
          </a:p>
          <a:p>
            <a:pPr algn="ctr"/>
            <a:endParaRPr kumimoji="1" lang="en-US" altLang="ja-JP" sz="800" b="1" dirty="0"/>
          </a:p>
          <a:p>
            <a:r>
              <a:rPr kumimoji="1" lang="en-US" altLang="ja-JP" sz="1100" b="1" dirty="0">
                <a:solidFill>
                  <a:srgbClr val="FF0000"/>
                </a:solidFill>
              </a:rPr>
              <a:t>《</a:t>
            </a:r>
            <a:r>
              <a:rPr kumimoji="1" lang="ja-JP" altLang="en-US" sz="1100" dirty="0">
                <a:solidFill>
                  <a:srgbClr val="FF0000"/>
                </a:solidFill>
              </a:rPr>
              <a:t>様式２</a:t>
            </a:r>
            <a:r>
              <a:rPr kumimoji="1" lang="en-US" altLang="ja-JP" sz="1100" dirty="0">
                <a:solidFill>
                  <a:srgbClr val="FF0000"/>
                </a:solidFill>
              </a:rPr>
              <a:t>》</a:t>
            </a:r>
            <a:r>
              <a:rPr kumimoji="1" lang="ja-JP" altLang="en-US" sz="1000" dirty="0"/>
              <a:t>講師派遣依頼報告書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200" dirty="0"/>
              <a:t>　</a:t>
            </a:r>
            <a:r>
              <a:rPr kumimoji="1" lang="ja-JP" altLang="en-US" sz="1100" dirty="0"/>
              <a:t>　</a:t>
            </a:r>
            <a:r>
              <a:rPr kumimoji="1" lang="ja-JP" altLang="en-US" sz="1000" b="1" u="sng" dirty="0">
                <a:solidFill>
                  <a:schemeClr val="tx1"/>
                </a:solidFill>
              </a:rPr>
              <a:t>研修依頼施設 </a:t>
            </a:r>
            <a:r>
              <a:rPr kumimoji="1" lang="ja-JP" altLang="en-US" sz="1000" u="sng" dirty="0">
                <a:solidFill>
                  <a:schemeClr val="tx1"/>
                </a:solidFill>
              </a:rPr>
              <a:t>提出書類</a:t>
            </a:r>
            <a:endParaRPr kumimoji="1" lang="en-US" altLang="ja-JP" sz="1000" u="sng" dirty="0">
              <a:solidFill>
                <a:schemeClr val="tx1"/>
              </a:solidFill>
            </a:endParaRPr>
          </a:p>
          <a:p>
            <a:r>
              <a:rPr kumimoji="1" lang="en-US" altLang="ja-JP" sz="1100" b="1" dirty="0">
                <a:solidFill>
                  <a:srgbClr val="FF0000"/>
                </a:solidFill>
              </a:rPr>
              <a:t>《</a:t>
            </a:r>
            <a:r>
              <a:rPr kumimoji="1" lang="ja-JP" altLang="en-US" sz="1100" dirty="0">
                <a:solidFill>
                  <a:srgbClr val="FF0000"/>
                </a:solidFill>
              </a:rPr>
              <a:t>様式３</a:t>
            </a:r>
            <a:r>
              <a:rPr kumimoji="1" lang="en-US" altLang="ja-JP" sz="1100" dirty="0">
                <a:solidFill>
                  <a:srgbClr val="FF0000"/>
                </a:solidFill>
              </a:rPr>
              <a:t>》</a:t>
            </a:r>
            <a:r>
              <a:rPr kumimoji="1" lang="ja-JP" altLang="en-US" sz="1050" dirty="0">
                <a:solidFill>
                  <a:schemeClr val="tx1"/>
                </a:solidFill>
              </a:rPr>
              <a:t>講師派遣報告書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　</a:t>
            </a:r>
            <a:r>
              <a:rPr kumimoji="1" lang="ja-JP" altLang="en-US" sz="1000" b="1" u="sng" dirty="0">
                <a:solidFill>
                  <a:schemeClr val="tx1"/>
                </a:solidFill>
              </a:rPr>
              <a:t>講師 </a:t>
            </a:r>
            <a:r>
              <a:rPr kumimoji="1" lang="ja-JP" altLang="en-US" sz="1000" u="sng" dirty="0">
                <a:solidFill>
                  <a:schemeClr val="tx1"/>
                </a:solidFill>
              </a:rPr>
              <a:t>提出書類　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A98577F5-CF37-74B8-6580-1EB53EF196FD}"/>
              </a:ext>
            </a:extLst>
          </p:cNvPr>
          <p:cNvSpPr/>
          <p:nvPr/>
        </p:nvSpPr>
        <p:spPr>
          <a:xfrm>
            <a:off x="4669696" y="4721572"/>
            <a:ext cx="1731013" cy="11467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+mn-ea"/>
              </a:rPr>
              <a:t>京都府看護協会へ</a:t>
            </a:r>
            <a:endParaRPr kumimoji="1" lang="en-US" altLang="ja-JP" sz="1200" b="1" dirty="0">
              <a:latin typeface="+mn-ea"/>
            </a:endParaRPr>
          </a:p>
          <a:p>
            <a:pPr algn="ctr"/>
            <a:r>
              <a:rPr kumimoji="1" lang="ja-JP" altLang="en-US" sz="1200" b="1" dirty="0">
                <a:latin typeface="+mn-ea"/>
              </a:rPr>
              <a:t>連絡用紙の提出</a:t>
            </a:r>
            <a:endParaRPr kumimoji="1" lang="en-US" altLang="ja-JP" sz="1200" b="1" dirty="0">
              <a:latin typeface="+mn-ea"/>
            </a:endParaRPr>
          </a:p>
          <a:p>
            <a:pPr algn="ctr"/>
            <a:r>
              <a:rPr kumimoji="1" lang="ja-JP" altLang="en-US" sz="1200" b="1" dirty="0">
                <a:latin typeface="+mn-ea"/>
              </a:rPr>
              <a:t>メール</a:t>
            </a:r>
            <a:r>
              <a:rPr kumimoji="1" lang="ja-JP" altLang="en-US" sz="800" b="1" dirty="0">
                <a:latin typeface="+mn-ea"/>
              </a:rPr>
              <a:t>または</a:t>
            </a:r>
            <a:r>
              <a:rPr kumimoji="1" lang="en-US" altLang="ja-JP" sz="1200" b="1" dirty="0">
                <a:latin typeface="+mn-ea"/>
              </a:rPr>
              <a:t>FAX</a:t>
            </a:r>
          </a:p>
          <a:p>
            <a:pPr algn="ctr"/>
            <a:endParaRPr kumimoji="1" lang="en-US" altLang="ja-JP" sz="800" b="1" dirty="0">
              <a:latin typeface="+mn-ea"/>
            </a:endParaRPr>
          </a:p>
          <a:p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《</a:t>
            </a:r>
            <a:r>
              <a:rPr kumimoji="1" lang="ja-JP" altLang="en-US" sz="1200" dirty="0">
                <a:solidFill>
                  <a:srgbClr val="FF0000"/>
                </a:solidFill>
                <a:latin typeface="+mn-ea"/>
              </a:rPr>
              <a:t>様式１</a:t>
            </a:r>
            <a:r>
              <a:rPr kumimoji="1" lang="en-US" altLang="ja-JP" sz="1200" dirty="0">
                <a:solidFill>
                  <a:srgbClr val="FF0000"/>
                </a:solidFill>
                <a:latin typeface="+mn-ea"/>
              </a:rPr>
              <a:t>》</a:t>
            </a:r>
          </a:p>
          <a:p>
            <a:r>
              <a:rPr kumimoji="1" lang="ja-JP" altLang="en-US" sz="1100" dirty="0">
                <a:latin typeface="+mn-ea"/>
              </a:rPr>
              <a:t>講師派遣依頼連絡用紙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AD0EC54-F6CA-F520-1934-A8731DE393EB}"/>
              </a:ext>
            </a:extLst>
          </p:cNvPr>
          <p:cNvSpPr txBox="1"/>
          <p:nvPr/>
        </p:nvSpPr>
        <p:spPr>
          <a:xfrm>
            <a:off x="6774979" y="4107331"/>
            <a:ext cx="3815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200" b="1" dirty="0">
                <a:solidFill>
                  <a:schemeClr val="accent1"/>
                </a:solidFill>
              </a:rPr>
              <a:t>調整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422EF07F-1073-771E-97FC-65A2B3AE574F}"/>
              </a:ext>
            </a:extLst>
          </p:cNvPr>
          <p:cNvSpPr txBox="1"/>
          <p:nvPr/>
        </p:nvSpPr>
        <p:spPr>
          <a:xfrm>
            <a:off x="3620011" y="5038837"/>
            <a:ext cx="1227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研修依頼施設</a:t>
            </a:r>
            <a:endParaRPr lang="ja-JP" altLang="en-US" sz="1200" baseline="300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365C6EF-C797-67D2-C000-9C4341C8CFE0}"/>
              </a:ext>
            </a:extLst>
          </p:cNvPr>
          <p:cNvSpPr txBox="1"/>
          <p:nvPr/>
        </p:nvSpPr>
        <p:spPr>
          <a:xfrm>
            <a:off x="7592015" y="4705980"/>
            <a:ext cx="12442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200" b="1" dirty="0">
                <a:solidFill>
                  <a:schemeClr val="accent1"/>
                </a:solidFill>
              </a:rPr>
              <a:t>①派遣依頼手続き</a:t>
            </a: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6CFD5C36-98E4-D494-D38E-0EA5FC29C5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602" y="5389057"/>
            <a:ext cx="697527" cy="697527"/>
          </a:xfrm>
          <a:prstGeom prst="rect">
            <a:avLst/>
          </a:prstGeom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337491B-A014-60D6-4657-93F268E2B7F3}"/>
              </a:ext>
            </a:extLst>
          </p:cNvPr>
          <p:cNvSpPr txBox="1"/>
          <p:nvPr/>
        </p:nvSpPr>
        <p:spPr>
          <a:xfrm>
            <a:off x="7668949" y="6081141"/>
            <a:ext cx="101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研修依頼施設</a:t>
            </a:r>
            <a:endParaRPr lang="ja-JP" altLang="en-US" sz="1100" baseline="30000" dirty="0"/>
          </a:p>
        </p:txBody>
      </p:sp>
      <p:sp>
        <p:nvSpPr>
          <p:cNvPr id="78" name="矢印: 左右 77">
            <a:extLst>
              <a:ext uri="{FF2B5EF4-FFF2-40B4-BE49-F238E27FC236}">
                <a16:creationId xmlns:a16="http://schemas.microsoft.com/office/drawing/2014/main" id="{2C1AE09C-B3A9-FD9C-C1B8-CC2AF51A106C}"/>
              </a:ext>
            </a:extLst>
          </p:cNvPr>
          <p:cNvSpPr/>
          <p:nvPr/>
        </p:nvSpPr>
        <p:spPr>
          <a:xfrm>
            <a:off x="8535332" y="5752487"/>
            <a:ext cx="188186" cy="5535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9" name="図 78">
            <a:extLst>
              <a:ext uri="{FF2B5EF4-FFF2-40B4-BE49-F238E27FC236}">
                <a16:creationId xmlns:a16="http://schemas.microsoft.com/office/drawing/2014/main" id="{4AFDEB48-EB7E-02A7-EE30-52636CA2D1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85" y="5377029"/>
            <a:ext cx="802037" cy="693930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06FD5143-A009-ECDA-5202-964B1A8EC350}"/>
              </a:ext>
            </a:extLst>
          </p:cNvPr>
          <p:cNvSpPr txBox="1"/>
          <p:nvPr/>
        </p:nvSpPr>
        <p:spPr>
          <a:xfrm>
            <a:off x="8698652" y="5969091"/>
            <a:ext cx="1006079" cy="224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1000" dirty="0"/>
              <a:t>該当施設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15EBAE0-2DEC-60E0-1DE6-7151A9196B5D}"/>
              </a:ext>
            </a:extLst>
          </p:cNvPr>
          <p:cNvSpPr txBox="1"/>
          <p:nvPr/>
        </p:nvSpPr>
        <p:spPr>
          <a:xfrm>
            <a:off x="7545486" y="4860391"/>
            <a:ext cx="23756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・依頼文送付</a:t>
            </a:r>
            <a:endParaRPr lang="en-US" altLang="ja-JP" sz="1000" dirty="0"/>
          </a:p>
          <a:p>
            <a:r>
              <a:rPr lang="ja-JP" altLang="en-US" sz="1000" dirty="0"/>
              <a:t>・日程、謝金、交通費について協議</a:t>
            </a:r>
            <a:endParaRPr lang="en-US" altLang="ja-JP" sz="1000" dirty="0"/>
          </a:p>
          <a:p>
            <a:r>
              <a:rPr lang="ja-JP" altLang="en-US" sz="1000" dirty="0"/>
              <a:t>　　</a:t>
            </a:r>
            <a:r>
              <a:rPr lang="en-US" altLang="ja-JP" sz="1000" b="1" u="sng" dirty="0"/>
              <a:t>※ </a:t>
            </a:r>
            <a:r>
              <a:rPr lang="ja-JP" altLang="en-US" sz="1000" b="1" u="sng" dirty="0"/>
              <a:t>別紙１ チェック表活用</a:t>
            </a:r>
            <a:endParaRPr lang="en-US" altLang="ja-JP" sz="1000" b="1" u="sng" dirty="0"/>
          </a:p>
          <a:p>
            <a:endParaRPr lang="ja-JP" altLang="en-US" sz="1100" baseline="30000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B3281195-07A4-2C72-44DC-C346CA3A53E7}"/>
              </a:ext>
            </a:extLst>
          </p:cNvPr>
          <p:cNvSpPr txBox="1"/>
          <p:nvPr/>
        </p:nvSpPr>
        <p:spPr>
          <a:xfrm>
            <a:off x="7587069" y="6504836"/>
            <a:ext cx="13909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200" b="1" dirty="0">
                <a:solidFill>
                  <a:schemeClr val="accent1"/>
                </a:solidFill>
              </a:rPr>
              <a:t>②看護協会へ</a:t>
            </a:r>
            <a:endParaRPr lang="en-US" altLang="ja-JP" sz="1200" b="1" dirty="0">
              <a:solidFill>
                <a:schemeClr val="accent1"/>
              </a:solidFill>
            </a:endParaRPr>
          </a:p>
          <a:p>
            <a:r>
              <a:rPr lang="ja-JP" altLang="en-US" sz="1200" b="1" dirty="0">
                <a:solidFill>
                  <a:schemeClr val="accent1"/>
                </a:solidFill>
              </a:rPr>
              <a:t>　決定事項の報告</a:t>
            </a:r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248D7591-2DEE-FDCB-2C31-15E82C64C7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b="13878"/>
          <a:stretch/>
        </p:blipFill>
        <p:spPr>
          <a:xfrm>
            <a:off x="8927783" y="6259706"/>
            <a:ext cx="542911" cy="606981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C7C31C4-17BF-9C01-3997-EBB8CCCD2105}"/>
              </a:ext>
            </a:extLst>
          </p:cNvPr>
          <p:cNvSpPr txBox="1"/>
          <p:nvPr/>
        </p:nvSpPr>
        <p:spPr>
          <a:xfrm>
            <a:off x="8927783" y="6891792"/>
            <a:ext cx="6079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00" dirty="0"/>
              <a:t>看護協会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0654A9D-AA14-3EB7-03D0-5BD9DEADB8EE}"/>
              </a:ext>
            </a:extLst>
          </p:cNvPr>
          <p:cNvSpPr/>
          <p:nvPr/>
        </p:nvSpPr>
        <p:spPr>
          <a:xfrm>
            <a:off x="5446506" y="1483563"/>
            <a:ext cx="149660" cy="15106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C1141BB-67C7-F06D-6DDD-2E03105539D5}"/>
              </a:ext>
            </a:extLst>
          </p:cNvPr>
          <p:cNvSpPr/>
          <p:nvPr/>
        </p:nvSpPr>
        <p:spPr>
          <a:xfrm>
            <a:off x="9925126" y="6800603"/>
            <a:ext cx="2141067" cy="352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/>
              <a:t>京都府看護協会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2CB057-CC9A-53C6-9742-D0546EC5CB57}"/>
              </a:ext>
            </a:extLst>
          </p:cNvPr>
          <p:cNvSpPr txBox="1"/>
          <p:nvPr/>
        </p:nvSpPr>
        <p:spPr>
          <a:xfrm>
            <a:off x="734235" y="6284508"/>
            <a:ext cx="809611" cy="600403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solidFill>
              <a:srgbClr val="FF0000"/>
            </a:solidFill>
          </a:ln>
        </p:spPr>
        <p:txBody>
          <a:bodyPr wrap="square" lIns="0" tIns="72000" rIns="0" bIns="7200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900" b="1" dirty="0">
                <a:latin typeface="+mn-ea"/>
              </a:rPr>
              <a:t>協会で作成</a:t>
            </a:r>
            <a:endParaRPr lang="en-US" altLang="ja-JP" sz="900" b="1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>
                <a:latin typeface="+mn-ea"/>
              </a:rPr>
              <a:t>・リソース　</a:t>
            </a:r>
            <a:endParaRPr lang="en-US" altLang="ja-JP" sz="900" b="1" dirty="0">
              <a:latin typeface="+mn-ea"/>
            </a:endParaRPr>
          </a:p>
          <a:p>
            <a:pPr>
              <a:lnSpc>
                <a:spcPts val="1200"/>
              </a:lnSpc>
            </a:pPr>
            <a:r>
              <a:rPr lang="ja-JP" altLang="en-US" sz="900" b="1" dirty="0">
                <a:latin typeface="+mn-ea"/>
              </a:rPr>
              <a:t>　ナース一覧表</a:t>
            </a:r>
          </a:p>
        </p:txBody>
      </p:sp>
      <p:pic>
        <p:nvPicPr>
          <p:cNvPr id="33" name="図 32" descr="図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E3B8762-5AA0-AAC4-AE4C-C75DB9C56FD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8092" y="77840"/>
            <a:ext cx="1433160" cy="1042393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599C97C-515E-C294-32C8-0444601B7C04}"/>
              </a:ext>
            </a:extLst>
          </p:cNvPr>
          <p:cNvSpPr/>
          <p:nvPr/>
        </p:nvSpPr>
        <p:spPr>
          <a:xfrm>
            <a:off x="7844819" y="4278242"/>
            <a:ext cx="1474983" cy="345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F967563-FAF2-C278-4247-77977228858C}"/>
              </a:ext>
            </a:extLst>
          </p:cNvPr>
          <p:cNvSpPr txBox="1"/>
          <p:nvPr/>
        </p:nvSpPr>
        <p:spPr>
          <a:xfrm>
            <a:off x="7943950" y="4355582"/>
            <a:ext cx="147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研修依頼施設</a:t>
            </a:r>
            <a:endParaRPr lang="ja-JP" altLang="en-US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76605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981</TotalTime>
  <Words>347</Words>
  <Application>Microsoft Office PowerPoint</Application>
  <PresentationFormat>ユーザー設定</PresentationFormat>
  <Paragraphs>89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リソースナース 講師派遣依頼の流れ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kango70</dc:creator>
  <cp:lastModifiedBy>kango17</cp:lastModifiedBy>
  <cp:revision>159</cp:revision>
  <cp:lastPrinted>2026-01-19T01:13:52Z</cp:lastPrinted>
  <dcterms:created xsi:type="dcterms:W3CDTF">2024-11-29T07:56:27Z</dcterms:created>
  <dcterms:modified xsi:type="dcterms:W3CDTF">2026-02-04T01:03:55Z</dcterms:modified>
</cp:coreProperties>
</file>